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8" r:id="rId3"/>
    <p:sldId id="257" r:id="rId4"/>
    <p:sldId id="258" r:id="rId5"/>
    <p:sldId id="266" r:id="rId6"/>
    <p:sldId id="267" r:id="rId7"/>
    <p:sldId id="269" r:id="rId8"/>
    <p:sldId id="270" r:id="rId9"/>
    <p:sldId id="271" r:id="rId10"/>
    <p:sldId id="274" r:id="rId11"/>
    <p:sldId id="276" r:id="rId12"/>
    <p:sldId id="275" r:id="rId13"/>
    <p:sldId id="262" r:id="rId14"/>
    <p:sldId id="263" r:id="rId15"/>
    <p:sldId id="264" r:id="rId16"/>
    <p:sldId id="272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02" autoAdjust="0"/>
    <p:restoredTop sz="94660"/>
  </p:normalViewPr>
  <p:slideViewPr>
    <p:cSldViewPr>
      <p:cViewPr varScale="1">
        <p:scale>
          <a:sx n="113" d="100"/>
          <a:sy n="113" d="100"/>
        </p:scale>
        <p:origin x="143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g>
</file>

<file path=ppt/media/image21.jpg>
</file>

<file path=ppt/media/image22.png>
</file>

<file path=ppt/media/image23.png>
</file>

<file path=ppt/media/image24.svg>
</file>

<file path=ppt/media/image25.png>
</file>

<file path=ppt/media/image26.sv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rtlCol="0"/>
          <a:lstStyle>
            <a:lvl1pPr algn="r">
              <a:defRPr sz="1200"/>
            </a:lvl1pPr>
          </a:lstStyle>
          <a:p>
            <a:fld id="{925A17EF-115B-4BB9-BF42-426DFD9E898A}" type="datetimeFigureOut">
              <a:rPr lang="en-US" smtClean="0"/>
              <a:pPr/>
              <a:t>10/11/18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rtlCol="0" anchor="b"/>
          <a:lstStyle>
            <a:lvl1pPr algn="r">
              <a:defRPr sz="1200"/>
            </a:lvl1pPr>
          </a:lstStyle>
          <a:p>
            <a:fld id="{7C4E7652-46AF-4259-BAE2-54978EA077C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192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794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8502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597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1654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06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9761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1847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54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0110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4E7652-46AF-4259-BAE2-54978EA077CD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959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svg"/><Relationship Id="rId7" Type="http://schemas.openxmlformats.org/officeDocument/2006/relationships/image" Target="../media/image15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4.png"/><Relationship Id="rId11" Type="http://schemas.openxmlformats.org/officeDocument/2006/relationships/image" Target="../media/image19.svg"/><Relationship Id="rId5" Type="http://schemas.openxmlformats.org/officeDocument/2006/relationships/image" Target="../media/image13.sv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E770D99E-2869-438B-B483-1F6CCD5437EE}"/>
              </a:ext>
            </a:extLst>
          </p:cNvPr>
          <p:cNvGrpSpPr/>
          <p:nvPr userDrawn="1"/>
        </p:nvGrpSpPr>
        <p:grpSpPr>
          <a:xfrm>
            <a:off x="-1" y="-10825"/>
            <a:ext cx="9144002" cy="6515395"/>
            <a:chOff x="-1" y="-10825"/>
            <a:chExt cx="9144002" cy="6515395"/>
          </a:xfrm>
        </p:grpSpPr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F66236F9-EA1F-4D2A-84DE-EC04F9972C4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57200" y="-10825"/>
              <a:ext cx="3429000" cy="3181546"/>
            </a:xfrm>
            <a:prstGeom prst="rect">
              <a:avLst/>
            </a:prstGeom>
          </p:spPr>
        </p:pic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32A12C4E-53AE-4900-9783-F6190544083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295401" y="-10825"/>
              <a:ext cx="7848600" cy="3522243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A14E049B-6FD4-487E-927B-506983629A3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2831825" y="2232482"/>
              <a:ext cx="1282976" cy="1108588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F27E3F5-0D4D-492C-8A3E-50BC30CEFD2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-1" y="2962082"/>
              <a:ext cx="2757625" cy="3542488"/>
            </a:xfrm>
            <a:prstGeom prst="rect">
              <a:avLst/>
            </a:prstGeom>
          </p:spPr>
        </p:pic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36D4FF91-8818-4598-AC9F-B8C2FA867C0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2" y="2313169"/>
              <a:ext cx="2259131" cy="2895506"/>
            </a:xfrm>
            <a:prstGeom prst="rect">
              <a:avLst/>
            </a:prstGeom>
          </p:spPr>
        </p:pic>
      </p:grp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276600" y="1213332"/>
            <a:ext cx="5326856" cy="1425577"/>
          </a:xfrm>
        </p:spPr>
        <p:txBody>
          <a:bodyPr anchor="b"/>
          <a:lstStyle>
            <a:lvl1pPr algn="r">
              <a:defRPr sz="45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4724400" y="3849666"/>
            <a:ext cx="3879056" cy="1234575"/>
          </a:xfrm>
          <a:noFill/>
        </p:spPr>
        <p:txBody>
          <a:bodyPr/>
          <a:lstStyle>
            <a:lvl1pPr marL="0" marR="36576" indent="0" algn="l">
              <a:spcBef>
                <a:spcPts val="0"/>
              </a:spcBef>
              <a:buNone/>
              <a:defRPr>
                <a:ln>
                  <a:noFill/>
                </a:ln>
                <a:solidFill>
                  <a:schemeClr val="bg2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2812256" y="6322007"/>
            <a:ext cx="5791200" cy="365125"/>
          </a:xfrm>
          <a:prstGeom prst="rect">
            <a:avLst/>
          </a:prstGeom>
        </p:spPr>
        <p:txBody>
          <a:bodyPr tIns="0" bIns="0" anchor="t"/>
          <a:lstStyle>
            <a:lvl1pPr algn="r">
              <a:defRPr sz="1000"/>
            </a:lvl1pPr>
          </a:lstStyle>
          <a:p>
            <a:pPr algn="r"/>
            <a:fld id="{A2E209FB-7A34-414B-812A-BCC5C4256F49}" type="datetime1">
              <a:rPr lang="en-US" smtClean="0"/>
              <a:pPr algn="r"/>
              <a:t>10/11/18</a:t>
            </a:fld>
            <a:endParaRPr lang="en-US" sz="1000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812256" y="5960055"/>
            <a:ext cx="5791200" cy="365125"/>
          </a:xfrm>
        </p:spPr>
        <p:txBody>
          <a:bodyPr tIns="0" bIns="0" anchor="b"/>
          <a:lstStyle>
            <a:lvl1pPr algn="r">
              <a:defRPr sz="1100"/>
            </a:lvl1pPr>
          </a:lstStyle>
          <a:p>
            <a:pPr algn="r"/>
            <a:endParaRPr lang="en-US" sz="110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5395"/>
            <a:ext cx="4876800" cy="79930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72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715000" y="173195"/>
            <a:ext cx="2468880" cy="300831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www.website.com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ABB0C64-AD16-4270-8323-3B986F4CAD10}"/>
              </a:ext>
            </a:extLst>
          </p:cNvPr>
          <p:cNvGrpSpPr/>
          <p:nvPr userDrawn="1"/>
        </p:nvGrpSpPr>
        <p:grpSpPr>
          <a:xfrm>
            <a:off x="5105399" y="3142"/>
            <a:ext cx="4038601" cy="1101851"/>
            <a:chOff x="5334000" y="-37306"/>
            <a:chExt cx="3281716" cy="895350"/>
          </a:xfrm>
        </p:grpSpPr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323EE1CF-2D6B-4E08-B98D-D9F9B919680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5448301" y="-37306"/>
              <a:ext cx="3167415" cy="609600"/>
            </a:xfrm>
            <a:prstGeom prst="rect">
              <a:avLst/>
            </a:prstGeom>
          </p:spPr>
        </p:pic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2AA44434-8959-4391-901A-0B056114A27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334000" y="-37306"/>
              <a:ext cx="819150" cy="89535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3133CFB-98CB-4408-8818-24F931AC1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EE7E31-13F0-404F-BFFF-EE236EB5D4B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www.website.com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C6F67-BAE4-413D-8066-1E361D58912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598980-D22C-4904-9F8F-3DB09B2ECD8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DF566D8F-E696-41DE-BA1C-A8D0C7F03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25655"/>
            <a:ext cx="7726680" cy="571500"/>
          </a:xfrm>
        </p:spPr>
        <p:txBody>
          <a:bodyPr>
            <a:normAutofit/>
          </a:bodyPr>
          <a:lstStyle>
            <a:lvl1pPr marL="64008" indent="0">
              <a:buFont typeface="Arial" panose="020B0604020202020204" pitchFamily="34" charset="0"/>
              <a:buNone/>
              <a:defRPr sz="2000"/>
            </a:lvl1pPr>
            <a:lvl2pPr marL="537210" indent="0">
              <a:buNone/>
              <a:defRPr/>
            </a:lvl2pPr>
            <a:lvl3pPr marL="877824" indent="0">
              <a:buNone/>
              <a:defRPr/>
            </a:lvl3pPr>
            <a:lvl4pPr marL="1161288" indent="0">
              <a:buNone/>
              <a:defRPr/>
            </a:lvl4pPr>
            <a:lvl5pPr marL="1389888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187874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22437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791200" y="173195"/>
            <a:ext cx="2355056" cy="301752"/>
          </a:xfrm>
        </p:spPr>
        <p:txBody>
          <a:bodyPr/>
          <a:lstStyle/>
          <a:p>
            <a:r>
              <a:rPr lang="en-US" dirty="0"/>
              <a:t>www.website.com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B32CA5EA-865E-4EF0-89BB-61FD6EFE2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80070" y="173195"/>
            <a:ext cx="502920" cy="301752"/>
          </a:xfrm>
        </p:spPr>
        <p:txBody>
          <a:bodyPr/>
          <a:lstStyle/>
          <a:p>
            <a:fld id="{FEA1243F-3000-4347-94A4-FBDEAD3122C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" y="1295400"/>
            <a:ext cx="914400" cy="5015864"/>
          </a:xfrm>
        </p:spPr>
        <p:txBody>
          <a:bodyPr vert="vert270" anchor="b"/>
          <a:lstStyle>
            <a:lvl1pPr marL="0" marR="18288" algn="r">
              <a:spcBef>
                <a:spcPts val="0"/>
              </a:spcBef>
              <a:buNone/>
              <a:defRPr sz="2900" b="0" cap="all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5856" y="1295400"/>
            <a:ext cx="2438400" cy="501586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51250" y="1295400"/>
            <a:ext cx="5276088" cy="5013960"/>
          </a:xfrm>
        </p:spPr>
        <p:txBody>
          <a:bodyPr>
            <a:normAutofit/>
          </a:bodyPr>
          <a:lstStyle>
            <a:lvl1pPr>
              <a:spcBef>
                <a:spcPts val="0"/>
              </a:spcBef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67400" y="173195"/>
            <a:ext cx="2324196" cy="301752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 dirty="0"/>
              <a:t>www.website.com</a:t>
            </a:r>
          </a:p>
        </p:txBody>
      </p:sp>
      <p:sp>
        <p:nvSpPr>
          <p:cNvPr id="9" name="Slide Number Placeholder 6">
            <a:extLst>
              <a:ext uri="{FF2B5EF4-FFF2-40B4-BE49-F238E27FC236}">
                <a16:creationId xmlns:a16="http://schemas.microsoft.com/office/drawing/2014/main" id="{BD5BE3E6-AFB3-460C-834B-D73EE2A7C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91596" y="173195"/>
            <a:ext cx="502920" cy="301752"/>
          </a:xfrm>
        </p:spPr>
        <p:txBody>
          <a:bodyPr/>
          <a:lstStyle>
            <a:lvl1pPr>
              <a:defRPr sz="1200"/>
            </a:lvl1pPr>
          </a:lstStyle>
          <a:p>
            <a:fld id="{FEA1243F-3000-4347-94A4-FBDEAD3122C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13" Type="http://schemas.openxmlformats.org/officeDocument/2006/relationships/image" Target="../media/image8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12" Type="http://schemas.openxmlformats.org/officeDocument/2006/relationships/image" Target="../media/image7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11" Type="http://schemas.openxmlformats.org/officeDocument/2006/relationships/image" Target="../media/image6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5.sv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png"/><Relationship Id="rId14" Type="http://schemas.openxmlformats.org/officeDocument/2006/relationships/image" Target="../media/image9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1423E8A4-D2B7-46D2-92C3-AE6BC0B9BD06}"/>
              </a:ext>
            </a:extLst>
          </p:cNvPr>
          <p:cNvGrpSpPr/>
          <p:nvPr userDrawn="1"/>
        </p:nvGrpSpPr>
        <p:grpSpPr>
          <a:xfrm>
            <a:off x="5105399" y="3142"/>
            <a:ext cx="4038601" cy="1101851"/>
            <a:chOff x="5334000" y="-37306"/>
            <a:chExt cx="3281716" cy="895350"/>
          </a:xfrm>
        </p:grpSpPr>
        <p:pic>
          <p:nvPicPr>
            <p:cNvPr id="18" name="Graphic 17">
              <a:extLst>
                <a:ext uri="{FF2B5EF4-FFF2-40B4-BE49-F238E27FC236}">
                  <a16:creationId xmlns:a16="http://schemas.microsoft.com/office/drawing/2014/main" id="{9309AE25-B267-4B83-A0CB-35016E70EE6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5448301" y="-37306"/>
              <a:ext cx="3167415" cy="609600"/>
            </a:xfrm>
            <a:prstGeom prst="rect">
              <a:avLst/>
            </a:prstGeom>
          </p:spPr>
        </p:pic>
        <p:pic>
          <p:nvPicPr>
            <p:cNvPr id="19" name="Graphic 18">
              <a:extLst>
                <a:ext uri="{FF2B5EF4-FFF2-40B4-BE49-F238E27FC236}">
                  <a16:creationId xmlns:a16="http://schemas.microsoft.com/office/drawing/2014/main" id="{61BEEC28-F63A-4526-A6C3-33CFC7679C2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5334000" y="-37306"/>
              <a:ext cx="819150" cy="895350"/>
            </a:xfrm>
            <a:prstGeom prst="rect">
              <a:avLst/>
            </a:prstGeom>
          </p:spPr>
        </p:pic>
      </p:grp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66725" y="381198"/>
            <a:ext cx="4638674" cy="675926"/>
          </a:xfrm>
          <a:prstGeom prst="rect">
            <a:avLst/>
          </a:prstGeom>
        </p:spPr>
        <p:txBody>
          <a:bodyPr vert="horz" lIns="0" rIns="0" anchor="ctr">
            <a:noAutofit/>
          </a:bodyPr>
          <a:lstStyle/>
          <a:p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566839"/>
            <a:ext cx="8229600" cy="4572000"/>
          </a:xfrm>
          <a:prstGeom prst="rect">
            <a:avLst/>
          </a:prstGeom>
        </p:spPr>
        <p:txBody>
          <a:bodyPr vert="horz" anchor="t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5867400" y="174116"/>
            <a:ext cx="2212182" cy="300831"/>
          </a:xfrm>
          <a:prstGeom prst="rect">
            <a:avLst/>
          </a:prstGeom>
        </p:spPr>
        <p:txBody>
          <a:bodyPr vert="horz" anchor="b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www.website.com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83880" y="173195"/>
            <a:ext cx="502920" cy="301752"/>
          </a:xfrm>
          <a:prstGeom prst="rect">
            <a:avLst/>
          </a:prstGeom>
        </p:spPr>
        <p:txBody>
          <a:bodyPr vert="horz" anchor="b"/>
          <a:lstStyle>
            <a:lvl1pPr algn="ctr">
              <a:defRPr sz="1200" b="1">
                <a:solidFill>
                  <a:schemeClr val="bg2"/>
                </a:solidFill>
              </a:defRPr>
            </a:lvl1pPr>
          </a:lstStyle>
          <a:p>
            <a:fld id="{49598980-D22C-4904-9F8F-3DB09B2ECD8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41E45D2D-0469-4652-A090-C4D13F3C1502}"/>
              </a:ext>
            </a:extLst>
          </p:cNvPr>
          <p:cNvPicPr>
            <a:picLocks noChangeAspect="1"/>
          </p:cNvPicPr>
          <p:nvPr userDrawn="1"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0" y="5307178"/>
            <a:ext cx="1219200" cy="1550822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16C04FF8-AE2F-4C75-8657-A2201B951971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-16459" y="4545317"/>
            <a:ext cx="1248460" cy="1570328"/>
          </a:xfrm>
          <a:prstGeom prst="rect">
            <a:avLst/>
          </a:prstGeom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2" r:id="rId4"/>
    <p:sldLayoutId id="2147483656" r:id="rId5"/>
  </p:sldLayoutIdLst>
  <p:txStyles>
    <p:titleStyle>
      <a:lvl1pPr marL="182880" algn="l" rtl="0" eaLnBrk="1" latinLnBrk="0" hangingPunct="1">
        <a:spcBef>
          <a:spcPct val="0"/>
        </a:spcBef>
        <a:buNone/>
        <a:defRPr sz="4000" b="1" kern="1200">
          <a:ln w="6350">
            <a:noFill/>
          </a:ln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448056" indent="-384048" algn="l" rtl="0" eaLnBrk="1" latinLnBrk="0" hangingPunct="1">
        <a:spcBef>
          <a:spcPct val="20000"/>
        </a:spcBef>
        <a:spcAft>
          <a:spcPts val="1000"/>
        </a:spcAft>
        <a:buClr>
          <a:schemeClr val="accent1"/>
        </a:buClr>
        <a:buSzPct val="80000"/>
        <a:buFont typeface="Arial" panose="020B0604020202020204" pitchFamily="34" charset="0"/>
        <a:buChar char="•"/>
        <a:defRPr sz="2800" kern="1200">
          <a:solidFill>
            <a:schemeClr val="bg2"/>
          </a:solidFill>
          <a:latin typeface="+mn-lt"/>
          <a:ea typeface="+mn-ea"/>
          <a:cs typeface="+mn-cs"/>
        </a:defRPr>
      </a:lvl1pPr>
      <a:lvl2pPr marL="822960" indent="-285750" algn="l" rtl="0" eaLnBrk="1" latinLnBrk="0" hangingPunct="1">
        <a:spcBef>
          <a:spcPct val="20000"/>
        </a:spcBef>
        <a:spcAft>
          <a:spcPts val="1000"/>
        </a:spcAft>
        <a:buClr>
          <a:schemeClr val="accent1"/>
        </a:buClr>
        <a:buSzPct val="95000"/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2pPr>
      <a:lvl3pPr marL="1106424" indent="-228600" algn="l" rtl="0" eaLnBrk="1" latinLnBrk="0" hangingPunct="1">
        <a:spcBef>
          <a:spcPct val="20000"/>
        </a:spcBef>
        <a:spcAft>
          <a:spcPts val="1000"/>
        </a:spcAft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3pPr>
      <a:lvl4pPr marL="1371600" indent="-210312" algn="l" rtl="0" eaLnBrk="1" latinLnBrk="0" hangingPunct="1">
        <a:spcBef>
          <a:spcPct val="20000"/>
        </a:spcBef>
        <a:spcAft>
          <a:spcPts val="10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1600200" indent="-210312" algn="l" rtl="0" eaLnBrk="1" latinLnBrk="0" hangingPunct="1">
        <a:spcBef>
          <a:spcPct val="20000"/>
        </a:spcBef>
        <a:spcAft>
          <a:spcPts val="1000"/>
        </a:spcAft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1828800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084832" indent="-210312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14600" indent="-182880" algn="l" rtl="0" eaLnBrk="1" latinLnBrk="0" hangingPunct="1">
        <a:spcBef>
          <a:spcPct val="20000"/>
        </a:spcBef>
        <a:buClr>
          <a:schemeClr val="accent1">
            <a:tint val="75000"/>
          </a:schemeClr>
        </a:buClr>
        <a:buFont typeface="Wingdings 2"/>
        <a:buChar char="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eter.baumgartner.name/2014/05/23/double-blind-review-ein-fallbeispiel/#comment-31100" TargetMode="External"/><Relationship Id="rId5" Type="http://schemas.openxmlformats.org/officeDocument/2006/relationships/image" Target="../media/image21.jpg"/><Relationship Id="rId4" Type="http://schemas.openxmlformats.org/officeDocument/2006/relationships/hyperlink" Target="http://arkansasgopwing.blogspot.com/2015/05/budget-feat-of-considerable-importance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4" Type="http://schemas.openxmlformats.org/officeDocument/2006/relationships/image" Target="../media/image24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ctrTitle"/>
          </p:nvPr>
        </p:nvSpPr>
        <p:spPr>
          <a:xfrm>
            <a:off x="3276600" y="1295400"/>
            <a:ext cx="5326856" cy="1425577"/>
          </a:xfrm>
        </p:spPr>
        <p:txBody>
          <a:bodyPr/>
          <a:lstStyle/>
          <a:p>
            <a:r>
              <a:rPr lang="en-US" dirty="0"/>
              <a:t>Project 2</a:t>
            </a:r>
            <a:br>
              <a:rPr lang="en-US" dirty="0"/>
            </a:br>
            <a:r>
              <a:rPr lang="en-US" dirty="0"/>
              <a:t>Rental Home Prediction</a:t>
            </a:r>
            <a:endParaRPr lang="en-US" b="0" dirty="0"/>
          </a:p>
        </p:txBody>
      </p:sp>
      <p:sp>
        <p:nvSpPr>
          <p:cNvPr id="3" name="Rectang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endParaRPr lang="en-US" dirty="0"/>
          </a:p>
          <a:p>
            <a:pPr algn="r"/>
            <a:r>
              <a:rPr lang="en-US" dirty="0"/>
              <a:t>Leo Liu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DD1728-39E1-0B42-AF82-0C239610C241}"/>
              </a:ext>
            </a:extLst>
          </p:cNvPr>
          <p:cNvSpPr txBox="1"/>
          <p:nvPr/>
        </p:nvSpPr>
        <p:spPr>
          <a:xfrm>
            <a:off x="609600" y="1230670"/>
            <a:ext cx="7391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350">
                  <a:noFill/>
                </a:ln>
                <a:solidFill>
                  <a:schemeClr val="accent1"/>
                </a:solidFill>
              </a:rPr>
              <a:t>Check heteroskedasticity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A0301D-B745-0C4D-8DE5-434BA86046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37" y="2209800"/>
            <a:ext cx="3635533" cy="2438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F941F9-0BAE-794A-98B2-50BA70E00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141" y="2279650"/>
            <a:ext cx="3462114" cy="23685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F668E4A-552B-1F41-BEFF-F15D22274940}"/>
              </a:ext>
            </a:extLst>
          </p:cNvPr>
          <p:cNvSpPr txBox="1"/>
          <p:nvPr/>
        </p:nvSpPr>
        <p:spPr>
          <a:xfrm>
            <a:off x="990600" y="5188803"/>
            <a:ext cx="7391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Residual plot and Normal Q-Q plot of 2-degree polynomial feature regression model with transformed variables</a:t>
            </a:r>
          </a:p>
        </p:txBody>
      </p:sp>
    </p:spTree>
    <p:extLst>
      <p:ext uri="{BB962C8B-B14F-4D97-AF65-F5344CB8AC3E}">
        <p14:creationId xmlns:p14="http://schemas.microsoft.com/office/powerpoint/2010/main" val="3721418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Train and Test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F668E4A-552B-1F41-BEFF-F15D22274940}"/>
              </a:ext>
            </a:extLst>
          </p:cNvPr>
          <p:cNvSpPr txBox="1"/>
          <p:nvPr/>
        </p:nvSpPr>
        <p:spPr>
          <a:xfrm>
            <a:off x="717043" y="2209800"/>
            <a:ext cx="7391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R-Squared = 0.730 +/- 0.033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Mean Squared Error = 0.041 +/- 0.010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55E533-7A6D-5D49-B82A-3AFA91EF4985}"/>
              </a:ext>
            </a:extLst>
          </p:cNvPr>
          <p:cNvSpPr txBox="1"/>
          <p:nvPr/>
        </p:nvSpPr>
        <p:spPr>
          <a:xfrm>
            <a:off x="685321" y="1671935"/>
            <a:ext cx="7391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350">
                  <a:noFill/>
                </a:ln>
                <a:solidFill>
                  <a:schemeClr val="accent1"/>
                </a:solidFill>
              </a:rPr>
              <a:t>Cross Validation on Training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57CCC2-4176-0648-95E1-707735AEBF8C}"/>
              </a:ext>
            </a:extLst>
          </p:cNvPr>
          <p:cNvSpPr txBox="1"/>
          <p:nvPr/>
        </p:nvSpPr>
        <p:spPr>
          <a:xfrm>
            <a:off x="715800" y="4012049"/>
            <a:ext cx="73918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R-Squared(Train) = 0.791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R-Squared(Test) = 0.780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Mean Squared Error(Train) = 0.031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Mean Squared Error(Test) = 0.037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323E49-1E74-7D48-B364-314A304F3797}"/>
              </a:ext>
            </a:extLst>
          </p:cNvPr>
          <p:cNvSpPr txBox="1"/>
          <p:nvPr/>
        </p:nvSpPr>
        <p:spPr>
          <a:xfrm>
            <a:off x="717043" y="3276600"/>
            <a:ext cx="7391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350">
                  <a:noFill/>
                </a:ln>
                <a:solidFill>
                  <a:schemeClr val="accent1"/>
                </a:solidFill>
              </a:rPr>
              <a:t>Check Overfitting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9079232-5BBD-384D-958B-5D6F5DF76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5368809"/>
            <a:ext cx="1841500" cy="113323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19BDC6D-A22E-5042-82AA-8EF968DB4F75}"/>
              </a:ext>
            </a:extLst>
          </p:cNvPr>
          <p:cNvSpPr txBox="1"/>
          <p:nvPr/>
        </p:nvSpPr>
        <p:spPr>
          <a:xfrm>
            <a:off x="3352800" y="5616714"/>
            <a:ext cx="47243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So the final deviation between train and test is about 1.212/1.192 - 1 ≈ 1.6%</a:t>
            </a:r>
            <a:endParaRPr lang="en-US" sz="2000" b="1" dirty="0">
              <a:ln w="635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1564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Train and Test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A0301D-B745-0C4D-8DE5-434BA86046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1991" y="1905000"/>
            <a:ext cx="5061984" cy="343592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F668E4A-552B-1F41-BEFF-F15D22274940}"/>
              </a:ext>
            </a:extLst>
          </p:cNvPr>
          <p:cNvSpPr txBox="1"/>
          <p:nvPr/>
        </p:nvSpPr>
        <p:spPr>
          <a:xfrm>
            <a:off x="990600" y="5388114"/>
            <a:ext cx="7391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Train &amp; Test Prediction vs. Observation</a:t>
            </a:r>
          </a:p>
        </p:txBody>
      </p:sp>
    </p:spTree>
    <p:extLst>
      <p:ext uri="{BB962C8B-B14F-4D97-AF65-F5344CB8AC3E}">
        <p14:creationId xmlns:p14="http://schemas.microsoft.com/office/powerpoint/2010/main" val="2185414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685800" y="2209800"/>
            <a:ext cx="8229600" cy="3124200"/>
          </a:xfrm>
        </p:spPr>
        <p:txBody>
          <a:bodyPr>
            <a:norm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+mj-lt"/>
              </a:rPr>
              <a:t>Increase dataset</a:t>
            </a:r>
          </a:p>
          <a:p>
            <a:r>
              <a:rPr lang="en-US" sz="2400" b="1" dirty="0">
                <a:solidFill>
                  <a:schemeClr val="accent1"/>
                </a:solidFill>
                <a:latin typeface="+mj-lt"/>
              </a:rPr>
              <a:t>Incorporate more features</a:t>
            </a:r>
          </a:p>
          <a:p>
            <a:r>
              <a:rPr lang="en-US" sz="2400" b="1" dirty="0">
                <a:solidFill>
                  <a:schemeClr val="accent1"/>
                </a:solidFill>
                <a:latin typeface="+mj-lt"/>
              </a:rPr>
              <a:t>Create customized models for different property types</a:t>
            </a:r>
          </a:p>
          <a:p>
            <a:pPr marL="64008" indent="0">
              <a:buNone/>
            </a:pPr>
            <a:endParaRPr lang="en-US" sz="2000" b="1" dirty="0">
              <a:solidFill>
                <a:schemeClr val="accent1"/>
              </a:solidFill>
              <a:latin typeface="+mj-lt"/>
            </a:endParaRPr>
          </a:p>
          <a:p>
            <a:endParaRPr lang="en-US" sz="2000" b="1" dirty="0">
              <a:solidFill>
                <a:schemeClr val="accent1"/>
              </a:solidFill>
              <a:latin typeface="+mj-lt"/>
            </a:endParaRPr>
          </a:p>
          <a:p>
            <a:endParaRPr lang="en-US" sz="2000" b="1" dirty="0">
              <a:solidFill>
                <a:schemeClr val="accent1"/>
              </a:solidFill>
              <a:latin typeface="+mj-lt"/>
            </a:endParaRPr>
          </a:p>
          <a:p>
            <a:endParaRPr lang="en-US" sz="2000" b="1" dirty="0">
              <a:solidFill>
                <a:schemeClr val="accent1"/>
              </a:solidFill>
              <a:latin typeface="+mj-lt"/>
            </a:endParaRPr>
          </a:p>
          <a:p>
            <a:pPr marL="64008" indent="0">
              <a:buNone/>
            </a:pPr>
            <a:endParaRPr lang="en-US" sz="2000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2B71AD4F-48C0-4EF8-AFA6-7E2673DF9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7506178-583F-4423-9987-AE775F9EA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1524000" y="3086894"/>
            <a:ext cx="6019800" cy="799306"/>
          </a:xfrm>
        </p:spPr>
        <p:txBody>
          <a:bodyPr/>
          <a:lstStyle/>
          <a:p>
            <a:pPr algn="ctr"/>
            <a:r>
              <a:rPr lang="en-US" sz="9600" dirty="0"/>
              <a:t>Thank You!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415E19-0A19-48F5-975B-046833778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9973C09-F636-4499-99F3-ECA4BD64B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4008" indent="0">
              <a:buNone/>
            </a:pPr>
            <a:endParaRPr lang="en-US" sz="1600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5BC5789F-7017-44D1-94D9-F925BFFC8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1CB7FE-4BC2-4768-8C6C-F2EDE3AAC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DD1728-39E1-0B42-AF82-0C239610C241}"/>
              </a:ext>
            </a:extLst>
          </p:cNvPr>
          <p:cNvSpPr txBox="1"/>
          <p:nvPr/>
        </p:nvSpPr>
        <p:spPr>
          <a:xfrm>
            <a:off x="609600" y="1230670"/>
            <a:ext cx="7391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350">
                  <a:noFill/>
                </a:ln>
                <a:solidFill>
                  <a:schemeClr val="accent1"/>
                </a:solidFill>
              </a:rPr>
              <a:t>Check heteroskedasticity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A0301D-B745-0C4D-8DE5-434BA86046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2219631"/>
            <a:ext cx="3679206" cy="24187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F941F9-0BAE-794A-98B2-50BA70E00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057" y="2198479"/>
            <a:ext cx="3615743" cy="243430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F668E4A-552B-1F41-BEFF-F15D22274940}"/>
              </a:ext>
            </a:extLst>
          </p:cNvPr>
          <p:cNvSpPr txBox="1"/>
          <p:nvPr/>
        </p:nvSpPr>
        <p:spPr>
          <a:xfrm>
            <a:off x="990600" y="5188803"/>
            <a:ext cx="7391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Distribution of y and log(y)</a:t>
            </a:r>
          </a:p>
        </p:txBody>
      </p:sp>
    </p:spTree>
    <p:extLst>
      <p:ext uri="{BB962C8B-B14F-4D97-AF65-F5344CB8AC3E}">
        <p14:creationId xmlns:p14="http://schemas.microsoft.com/office/powerpoint/2010/main" val="1966312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DD1728-39E1-0B42-AF82-0C239610C241}"/>
              </a:ext>
            </a:extLst>
          </p:cNvPr>
          <p:cNvSpPr txBox="1"/>
          <p:nvPr/>
        </p:nvSpPr>
        <p:spPr>
          <a:xfrm>
            <a:off x="609600" y="1230670"/>
            <a:ext cx="7391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350">
                  <a:noFill/>
                </a:ln>
                <a:solidFill>
                  <a:schemeClr val="accent1"/>
                </a:solidFill>
              </a:rPr>
              <a:t>Check heteroskedasticity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A0301D-B745-0C4D-8DE5-434BA86046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1" y="1678994"/>
            <a:ext cx="5333999" cy="35142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F668E4A-552B-1F41-BEFF-F15D22274940}"/>
              </a:ext>
            </a:extLst>
          </p:cNvPr>
          <p:cNvSpPr txBox="1"/>
          <p:nvPr/>
        </p:nvSpPr>
        <p:spPr>
          <a:xfrm>
            <a:off x="990600" y="5188803"/>
            <a:ext cx="73918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Distribution of </a:t>
            </a:r>
            <a:r>
              <a:rPr lang="en-US" sz="2000" b="1" dirty="0" err="1">
                <a:ln w="6350">
                  <a:noFill/>
                </a:ln>
                <a:solidFill>
                  <a:schemeClr val="bg1"/>
                </a:solidFill>
              </a:rPr>
              <a:t>Sqft</a:t>
            </a:r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 and </a:t>
            </a:r>
            <a:r>
              <a:rPr lang="en-US" sz="2000" b="1" dirty="0" err="1">
                <a:ln w="6350">
                  <a:noFill/>
                </a:ln>
                <a:solidFill>
                  <a:schemeClr val="bg1"/>
                </a:solidFill>
              </a:rPr>
              <a:t>Boxcox</a:t>
            </a:r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 transformed </a:t>
            </a:r>
            <a:r>
              <a:rPr lang="en-US" sz="2000" b="1" dirty="0" err="1">
                <a:ln w="6350">
                  <a:noFill/>
                </a:ln>
                <a:solidFill>
                  <a:schemeClr val="bg1"/>
                </a:solidFill>
              </a:rPr>
              <a:t>Sqft</a:t>
            </a:r>
            <a:endParaRPr lang="en-US" sz="2000" b="1" dirty="0">
              <a:ln w="6350"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7125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474026"/>
            <a:ext cx="4754880" cy="799306"/>
          </a:xfrm>
        </p:spPr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8FCD5F1-B09D-4B0A-BB07-423B979A6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5A69C7-62BD-F94F-9DF5-6527D1C7A404}"/>
              </a:ext>
            </a:extLst>
          </p:cNvPr>
          <p:cNvSpPr txBox="1"/>
          <p:nvPr/>
        </p:nvSpPr>
        <p:spPr>
          <a:xfrm>
            <a:off x="1905000" y="1502944"/>
            <a:ext cx="6096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n w="6350">
                  <a:noFill/>
                </a:ln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Evaluate a property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3200" b="1" dirty="0">
              <a:ln w="6350">
                <a:noFill/>
              </a:ln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en-US" sz="3200" b="1" dirty="0">
              <a:ln w="6350">
                <a:noFill/>
              </a:ln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en-US" sz="3200" b="1" dirty="0">
              <a:ln w="6350">
                <a:noFill/>
              </a:ln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endParaRPr lang="en-US" sz="3200" b="1" dirty="0">
              <a:ln w="6350">
                <a:noFill/>
              </a:ln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>
                <a:ln w="6350">
                  <a:noFill/>
                </a:ln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Budget your rental</a:t>
            </a:r>
          </a:p>
        </p:txBody>
      </p:sp>
      <p:pic>
        <p:nvPicPr>
          <p:cNvPr id="6" name="Picture 5" descr="ARRA News Service: Budget ‘A Feat Of Considerable Importance’">
            <a:extLst>
              <a:ext uri="{FF2B5EF4-FFF2-40B4-BE49-F238E27FC236}">
                <a16:creationId xmlns:a16="http://schemas.microsoft.com/office/drawing/2014/main" id="{DD2874C7-9DD8-A24D-A342-CECC3F975C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872440" y="4724400"/>
            <a:ext cx="2413000" cy="1600200"/>
          </a:xfrm>
          <a:prstGeom prst="rect">
            <a:avLst/>
          </a:prstGeom>
        </p:spPr>
      </p:pic>
      <p:pic>
        <p:nvPicPr>
          <p:cNvPr id="10" name="Picture 9" descr="Double Blind Review auf dem Prüfstand: Ein Fallbeispiel ...">
            <a:extLst>
              <a:ext uri="{FF2B5EF4-FFF2-40B4-BE49-F238E27FC236}">
                <a16:creationId xmlns:a16="http://schemas.microsoft.com/office/drawing/2014/main" id="{BCF5CDA6-14A5-0748-9C91-B1EC48CDED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2666999" y="2226338"/>
            <a:ext cx="2823883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320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57200" y="474026"/>
            <a:ext cx="4754880" cy="799306"/>
          </a:xfrm>
        </p:spPr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8FCD5F1-B09D-4B0A-BB07-423B979A6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49CD531-8439-4D47-ACEB-DFE9053B49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" y="1273332"/>
            <a:ext cx="7655713" cy="4060668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 descr="heading graphic">
            <a:extLst>
              <a:ext uri="{FF2B5EF4-FFF2-40B4-BE49-F238E27FC236}">
                <a16:creationId xmlns:a16="http://schemas.microsoft.com/office/drawing/2014/main" id="{92B4D1F2-57B4-4296-B895-05D9C201FBF9}"/>
              </a:ext>
            </a:extLst>
          </p:cNvPr>
          <p:cNvGrpSpPr/>
          <p:nvPr/>
        </p:nvGrpSpPr>
        <p:grpSpPr>
          <a:xfrm>
            <a:off x="606950" y="1933316"/>
            <a:ext cx="3521078" cy="571500"/>
            <a:chOff x="2636518" y="3171825"/>
            <a:chExt cx="3168969" cy="514350"/>
          </a:xfrm>
        </p:grpSpPr>
        <p:pic>
          <p:nvPicPr>
            <p:cNvPr id="17" name="Graphic 16" descr="heading graphic 2">
              <a:extLst>
                <a:ext uri="{FF2B5EF4-FFF2-40B4-BE49-F238E27FC236}">
                  <a16:creationId xmlns:a16="http://schemas.microsoft.com/office/drawing/2014/main" id="{B6AD3AED-D5E2-4C29-8755-E4B2ADF9EAC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38512" y="3171825"/>
              <a:ext cx="2466975" cy="514350"/>
            </a:xfrm>
            <a:prstGeom prst="rect">
              <a:avLst/>
            </a:prstGeom>
          </p:spPr>
        </p:pic>
        <p:pic>
          <p:nvPicPr>
            <p:cNvPr id="18" name="Graphic 17" descr="heading graphic 1">
              <a:extLst>
                <a:ext uri="{FF2B5EF4-FFF2-40B4-BE49-F238E27FC236}">
                  <a16:creationId xmlns:a16="http://schemas.microsoft.com/office/drawing/2014/main" id="{A6ED6F43-3391-44F1-ACB4-DAB2C01D10B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636518" y="3171825"/>
              <a:ext cx="904875" cy="514350"/>
            </a:xfrm>
            <a:prstGeom prst="rect">
              <a:avLst/>
            </a:prstGeom>
          </p:spPr>
        </p:pic>
      </p:grpSp>
      <p:grpSp>
        <p:nvGrpSpPr>
          <p:cNvPr id="19" name="Group 18" descr="heading graphic">
            <a:extLst>
              <a:ext uri="{FF2B5EF4-FFF2-40B4-BE49-F238E27FC236}">
                <a16:creationId xmlns:a16="http://schemas.microsoft.com/office/drawing/2014/main" id="{24C46028-366E-4F67-A5A9-B08CF5110F58}"/>
              </a:ext>
            </a:extLst>
          </p:cNvPr>
          <p:cNvGrpSpPr/>
          <p:nvPr/>
        </p:nvGrpSpPr>
        <p:grpSpPr>
          <a:xfrm>
            <a:off x="5105399" y="1933316"/>
            <a:ext cx="3480329" cy="571500"/>
            <a:chOff x="2673192" y="3171825"/>
            <a:chExt cx="3132295" cy="514350"/>
          </a:xfrm>
        </p:grpSpPr>
        <p:pic>
          <p:nvPicPr>
            <p:cNvPr id="20" name="Graphic 19" descr="heading graphic 1">
              <a:extLst>
                <a:ext uri="{FF2B5EF4-FFF2-40B4-BE49-F238E27FC236}">
                  <a16:creationId xmlns:a16="http://schemas.microsoft.com/office/drawing/2014/main" id="{0B87D64D-964F-46D7-B928-3AA29C95BD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38512" y="3171825"/>
              <a:ext cx="2466975" cy="514350"/>
            </a:xfrm>
            <a:prstGeom prst="rect">
              <a:avLst/>
            </a:prstGeom>
          </p:spPr>
        </p:pic>
        <p:pic>
          <p:nvPicPr>
            <p:cNvPr id="21" name="Graphic 20" descr="heading graphic 2">
              <a:extLst>
                <a:ext uri="{FF2B5EF4-FFF2-40B4-BE49-F238E27FC236}">
                  <a16:creationId xmlns:a16="http://schemas.microsoft.com/office/drawing/2014/main" id="{BA2DF9F9-5B5B-4C03-B98F-60F7655E2A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673192" y="3171825"/>
              <a:ext cx="904875" cy="514350"/>
            </a:xfrm>
            <a:prstGeom prst="rect">
              <a:avLst/>
            </a:prstGeom>
          </p:spPr>
        </p:pic>
      </p:grpSp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726B5A03-7F87-4174-B569-E5E11B47BD78}"/>
              </a:ext>
            </a:extLst>
          </p:cNvPr>
          <p:cNvSpPr txBox="1">
            <a:spLocks/>
          </p:cNvSpPr>
          <p:nvPr/>
        </p:nvSpPr>
        <p:spPr>
          <a:xfrm>
            <a:off x="1776942" y="2009516"/>
            <a:ext cx="2351086" cy="539877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marL="448056" indent="-38404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822960" indent="-28575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Arial" panose="020B0604020202020204" pitchFamily="34" charset="0"/>
              <a:buChar char="•"/>
              <a:defRPr sz="2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106424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371600" indent="-210312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1600200" indent="-210312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1828800" indent="-210312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84832" indent="-210312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14600" indent="-182880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Web Scrapping</a:t>
            </a: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EEE08402-AE66-4BD0-91FE-EE2B207C31A1}"/>
              </a:ext>
            </a:extLst>
          </p:cNvPr>
          <p:cNvSpPr txBox="1">
            <a:spLocks/>
          </p:cNvSpPr>
          <p:nvPr/>
        </p:nvSpPr>
        <p:spPr>
          <a:xfrm>
            <a:off x="6195880" y="2003039"/>
            <a:ext cx="1957520" cy="539877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marL="448056" indent="-38404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822960" indent="-28575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Arial" panose="020B0604020202020204" pitchFamily="34" charset="0"/>
              <a:buChar char="•"/>
              <a:defRPr sz="2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106424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371600" indent="-210312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1600200" indent="-210312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1828800" indent="-210312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84832" indent="-210312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14600" indent="-182880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Data Cleaning </a:t>
            </a:r>
          </a:p>
        </p:txBody>
      </p:sp>
      <p:grpSp>
        <p:nvGrpSpPr>
          <p:cNvPr id="22" name="Group 21" descr="heading graphic">
            <a:extLst>
              <a:ext uri="{FF2B5EF4-FFF2-40B4-BE49-F238E27FC236}">
                <a16:creationId xmlns:a16="http://schemas.microsoft.com/office/drawing/2014/main" id="{F6B54356-E107-794D-911D-B56F768687E0}"/>
              </a:ext>
            </a:extLst>
          </p:cNvPr>
          <p:cNvGrpSpPr/>
          <p:nvPr/>
        </p:nvGrpSpPr>
        <p:grpSpPr>
          <a:xfrm>
            <a:off x="918495" y="4117537"/>
            <a:ext cx="3521078" cy="571500"/>
            <a:chOff x="2636518" y="3171825"/>
            <a:chExt cx="3168969" cy="514350"/>
          </a:xfrm>
        </p:grpSpPr>
        <p:pic>
          <p:nvPicPr>
            <p:cNvPr id="23" name="Graphic 22" descr="heading graphic 2">
              <a:extLst>
                <a:ext uri="{FF2B5EF4-FFF2-40B4-BE49-F238E27FC236}">
                  <a16:creationId xmlns:a16="http://schemas.microsoft.com/office/drawing/2014/main" id="{2D46D73E-190E-284D-A273-C6D866B03C9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38512" y="3171825"/>
              <a:ext cx="2466975" cy="514350"/>
            </a:xfrm>
            <a:prstGeom prst="rect">
              <a:avLst/>
            </a:prstGeom>
          </p:spPr>
        </p:pic>
        <p:pic>
          <p:nvPicPr>
            <p:cNvPr id="24" name="Graphic 23" descr="heading graphic 1">
              <a:extLst>
                <a:ext uri="{FF2B5EF4-FFF2-40B4-BE49-F238E27FC236}">
                  <a16:creationId xmlns:a16="http://schemas.microsoft.com/office/drawing/2014/main" id="{6DF2EA6D-E432-F241-95DE-3B13C234FC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636518" y="3171825"/>
              <a:ext cx="904875" cy="514350"/>
            </a:xfrm>
            <a:prstGeom prst="rect">
              <a:avLst/>
            </a:prstGeom>
          </p:spPr>
        </p:pic>
      </p:grpSp>
      <p:grpSp>
        <p:nvGrpSpPr>
          <p:cNvPr id="25" name="Group 24" descr="heading graphic">
            <a:extLst>
              <a:ext uri="{FF2B5EF4-FFF2-40B4-BE49-F238E27FC236}">
                <a16:creationId xmlns:a16="http://schemas.microsoft.com/office/drawing/2014/main" id="{3720379B-A1D9-724D-B1D5-E201A771C73B}"/>
              </a:ext>
            </a:extLst>
          </p:cNvPr>
          <p:cNvGrpSpPr/>
          <p:nvPr/>
        </p:nvGrpSpPr>
        <p:grpSpPr>
          <a:xfrm>
            <a:off x="5153946" y="4069704"/>
            <a:ext cx="3480329" cy="571500"/>
            <a:chOff x="2673192" y="3171825"/>
            <a:chExt cx="3132295" cy="514350"/>
          </a:xfrm>
        </p:grpSpPr>
        <p:pic>
          <p:nvPicPr>
            <p:cNvPr id="26" name="Graphic 25" descr="heading graphic 1">
              <a:extLst>
                <a:ext uri="{FF2B5EF4-FFF2-40B4-BE49-F238E27FC236}">
                  <a16:creationId xmlns:a16="http://schemas.microsoft.com/office/drawing/2014/main" id="{96486DE5-59A6-4F4F-82CB-50FED9C6AEE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3338512" y="3171825"/>
              <a:ext cx="2466975" cy="514350"/>
            </a:xfrm>
            <a:prstGeom prst="rect">
              <a:avLst/>
            </a:prstGeom>
          </p:spPr>
        </p:pic>
        <p:pic>
          <p:nvPicPr>
            <p:cNvPr id="27" name="Graphic 26" descr="heading graphic 2">
              <a:extLst>
                <a:ext uri="{FF2B5EF4-FFF2-40B4-BE49-F238E27FC236}">
                  <a16:creationId xmlns:a16="http://schemas.microsoft.com/office/drawing/2014/main" id="{CB3DE8BC-BDFD-D14B-B3C6-F55FA63E976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673192" y="3171825"/>
              <a:ext cx="904875" cy="514350"/>
            </a:xfrm>
            <a:prstGeom prst="rect">
              <a:avLst/>
            </a:prstGeom>
          </p:spPr>
        </p:pic>
      </p:grpSp>
      <p:sp>
        <p:nvSpPr>
          <p:cNvPr id="28" name="Rectangle 2">
            <a:extLst>
              <a:ext uri="{FF2B5EF4-FFF2-40B4-BE49-F238E27FC236}">
                <a16:creationId xmlns:a16="http://schemas.microsoft.com/office/drawing/2014/main" id="{9394E26C-F389-CE41-9441-08C7584726F1}"/>
              </a:ext>
            </a:extLst>
          </p:cNvPr>
          <p:cNvSpPr txBox="1">
            <a:spLocks/>
          </p:cNvSpPr>
          <p:nvPr/>
        </p:nvSpPr>
        <p:spPr>
          <a:xfrm>
            <a:off x="2096030" y="4189555"/>
            <a:ext cx="1987282" cy="539877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marL="448056" indent="-38404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822960" indent="-28575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Arial" panose="020B0604020202020204" pitchFamily="34" charset="0"/>
              <a:buChar char="•"/>
              <a:defRPr sz="2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106424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371600" indent="-210312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1600200" indent="-210312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1828800" indent="-210312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84832" indent="-210312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14600" indent="-182880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Modeling</a:t>
            </a:r>
          </a:p>
        </p:txBody>
      </p:sp>
      <p:sp>
        <p:nvSpPr>
          <p:cNvPr id="29" name="Rectangle 2">
            <a:extLst>
              <a:ext uri="{FF2B5EF4-FFF2-40B4-BE49-F238E27FC236}">
                <a16:creationId xmlns:a16="http://schemas.microsoft.com/office/drawing/2014/main" id="{AEF3F2BB-AA73-164B-9F94-D958373978D4}"/>
              </a:ext>
            </a:extLst>
          </p:cNvPr>
          <p:cNvSpPr txBox="1">
            <a:spLocks/>
          </p:cNvSpPr>
          <p:nvPr/>
        </p:nvSpPr>
        <p:spPr>
          <a:xfrm>
            <a:off x="6059488" y="4114800"/>
            <a:ext cx="2474912" cy="539877"/>
          </a:xfrm>
          <a:prstGeom prst="rect">
            <a:avLst/>
          </a:prstGeom>
        </p:spPr>
        <p:txBody>
          <a:bodyPr vert="horz" anchor="t">
            <a:noAutofit/>
          </a:bodyPr>
          <a:lstStyle>
            <a:lvl1pPr marL="448056" indent="-38404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0000"/>
              <a:buFont typeface="Arial" panose="020B0604020202020204" pitchFamily="34" charset="0"/>
              <a:buChar char="•"/>
              <a:defRPr sz="2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822960" indent="-28575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95000"/>
              <a:buFont typeface="Arial" panose="020B0604020202020204" pitchFamily="34" charset="0"/>
              <a:buChar char="•"/>
              <a:defRPr sz="24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2pPr>
            <a:lvl3pPr marL="1106424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3pPr>
            <a:lvl4pPr marL="1371600" indent="-210312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4pPr>
            <a:lvl5pPr marL="1600200" indent="-210312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5pPr>
            <a:lvl6pPr marL="1828800" indent="-210312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84832" indent="-210312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14600" indent="-182880" algn="l" rtl="0" eaLnBrk="1" latinLnBrk="0" hangingPunct="1">
              <a:spcBef>
                <a:spcPct val="20000"/>
              </a:spcBef>
              <a:buClr>
                <a:schemeClr val="accent1">
                  <a:tint val="75000"/>
                </a:schemeClr>
              </a:buClr>
              <a:buFont typeface="Wingdings 2"/>
              <a:buChar char="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Training &amp; Testing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742F05-1CE3-2E47-AD71-C61F7BEC1C9F}"/>
              </a:ext>
            </a:extLst>
          </p:cNvPr>
          <p:cNvSpPr txBox="1"/>
          <p:nvPr/>
        </p:nvSpPr>
        <p:spPr>
          <a:xfrm>
            <a:off x="960038" y="2009516"/>
            <a:ext cx="30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78287E-F8DB-694B-8EFD-AD8B148066BD}"/>
              </a:ext>
            </a:extLst>
          </p:cNvPr>
          <p:cNvSpPr txBox="1"/>
          <p:nvPr/>
        </p:nvSpPr>
        <p:spPr>
          <a:xfrm>
            <a:off x="5444859" y="2019011"/>
            <a:ext cx="30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5430867-F7D5-A648-B881-B5A25C9FCA8F}"/>
              </a:ext>
            </a:extLst>
          </p:cNvPr>
          <p:cNvSpPr txBox="1"/>
          <p:nvPr/>
        </p:nvSpPr>
        <p:spPr>
          <a:xfrm>
            <a:off x="5532038" y="4143116"/>
            <a:ext cx="30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729B8BA-E11F-314E-841E-0492F35E4F67}"/>
              </a:ext>
            </a:extLst>
          </p:cNvPr>
          <p:cNvSpPr txBox="1"/>
          <p:nvPr/>
        </p:nvSpPr>
        <p:spPr>
          <a:xfrm>
            <a:off x="1285897" y="4203231"/>
            <a:ext cx="30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E4A1CDD-E733-2F48-891B-55F45BCD78C1}"/>
              </a:ext>
            </a:extLst>
          </p:cNvPr>
          <p:cNvSpPr txBox="1"/>
          <p:nvPr/>
        </p:nvSpPr>
        <p:spPr>
          <a:xfrm>
            <a:off x="1261609" y="2789627"/>
            <a:ext cx="288412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Get URLs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Iterate over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Scrap each single page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4EE0840-8058-9A4C-B652-7685D9FB3AA2}"/>
              </a:ext>
            </a:extLst>
          </p:cNvPr>
          <p:cNvSpPr txBox="1"/>
          <p:nvPr/>
        </p:nvSpPr>
        <p:spPr>
          <a:xfrm>
            <a:off x="5748733" y="2787418"/>
            <a:ext cx="25539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Account for only popular community and unit features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37C14FC-7A50-E440-957F-52BDA2AFA44A}"/>
              </a:ext>
            </a:extLst>
          </p:cNvPr>
          <p:cNvSpPr txBox="1"/>
          <p:nvPr/>
        </p:nvSpPr>
        <p:spPr>
          <a:xfrm>
            <a:off x="1261608" y="4860363"/>
            <a:ext cx="290553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MVP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Feature Screening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Polynomial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Variable Transformation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DC5D4F5-77B9-4243-B754-FC6A982B2C35}"/>
              </a:ext>
            </a:extLst>
          </p:cNvPr>
          <p:cNvSpPr txBox="1"/>
          <p:nvPr/>
        </p:nvSpPr>
        <p:spPr>
          <a:xfrm>
            <a:off x="5713496" y="4872830"/>
            <a:ext cx="2191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Check overfitting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DD1728-39E1-0B42-AF82-0C239610C241}"/>
              </a:ext>
            </a:extLst>
          </p:cNvPr>
          <p:cNvSpPr txBox="1"/>
          <p:nvPr/>
        </p:nvSpPr>
        <p:spPr>
          <a:xfrm>
            <a:off x="837721" y="1933316"/>
            <a:ext cx="746807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Features: 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Responses:</a:t>
            </a:r>
          </a:p>
          <a:p>
            <a:r>
              <a:rPr lang="en-US" sz="2000" dirty="0">
                <a:solidFill>
                  <a:schemeClr val="bg1"/>
                </a:solidFill>
              </a:rPr>
              <a:t>	</a:t>
            </a:r>
          </a:p>
          <a:p>
            <a:r>
              <a:rPr lang="en-US" sz="2000" dirty="0">
                <a:solidFill>
                  <a:schemeClr val="bg1"/>
                </a:solidFill>
              </a:rPr>
              <a:t>	Rental Price </a:t>
            </a:r>
          </a:p>
          <a:p>
            <a:r>
              <a:rPr lang="en-US" sz="2000" dirty="0">
                <a:solidFill>
                  <a:schemeClr val="bg1"/>
                </a:solidFill>
              </a:rPr>
              <a:t>	</a:t>
            </a: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10B6BC3-FA43-CC45-A723-2CC590DFA4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8928994"/>
              </p:ext>
            </p:extLst>
          </p:nvPr>
        </p:nvGraphicFramePr>
        <p:xfrm>
          <a:off x="1752600" y="2413000"/>
          <a:ext cx="60960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681791743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142099612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Bedrooms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Bathrooms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212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Sqft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err="1">
                          <a:solidFill>
                            <a:schemeClr val="bg1"/>
                          </a:solidFill>
                        </a:rPr>
                        <a:t>YearBulit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99677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Schools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Average 	School Rating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2791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Community Features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Unit Features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386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Median Rental Price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bg1"/>
                          </a:solidFill>
                        </a:rPr>
                        <a:t>Median Listing Price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033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23114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DD1728-39E1-0B42-AF82-0C239610C241}"/>
              </a:ext>
            </a:extLst>
          </p:cNvPr>
          <p:cNvSpPr txBox="1"/>
          <p:nvPr/>
        </p:nvSpPr>
        <p:spPr>
          <a:xfrm>
            <a:off x="609600" y="1295400"/>
            <a:ext cx="7468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350">
                  <a:noFill/>
                </a:ln>
                <a:solidFill>
                  <a:schemeClr val="accent1"/>
                </a:solidFill>
              </a:rPr>
              <a:t>Check multicollinearity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665CD-F3A6-BB41-84A0-AC5ECECA58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901592"/>
            <a:ext cx="6477000" cy="4678314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544A0EC1-22A7-0143-88E9-C32DD5C9F626}"/>
              </a:ext>
            </a:extLst>
          </p:cNvPr>
          <p:cNvSpPr/>
          <p:nvPr/>
        </p:nvSpPr>
        <p:spPr>
          <a:xfrm>
            <a:off x="4800600" y="4240749"/>
            <a:ext cx="457200" cy="457199"/>
          </a:xfrm>
          <a:prstGeom prst="ellipse">
            <a:avLst/>
          </a:prstGeom>
          <a:solidFill>
            <a:schemeClr val="accent1">
              <a:alpha val="0"/>
            </a:schemeClr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557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DD1728-39E1-0B42-AF82-0C239610C241}"/>
              </a:ext>
            </a:extLst>
          </p:cNvPr>
          <p:cNvSpPr txBox="1"/>
          <p:nvPr/>
        </p:nvSpPr>
        <p:spPr>
          <a:xfrm>
            <a:off x="609600" y="1295400"/>
            <a:ext cx="74680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350">
                  <a:noFill/>
                </a:ln>
                <a:solidFill>
                  <a:schemeClr val="accent1"/>
                </a:solidFill>
              </a:rPr>
              <a:t>Check p-values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8CC4F3-FA0D-7749-8C3C-D7F4D562FD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849271"/>
            <a:ext cx="6597650" cy="447532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286E57B-4685-3843-BE91-806DE8836CE3}"/>
              </a:ext>
            </a:extLst>
          </p:cNvPr>
          <p:cNvSpPr/>
          <p:nvPr/>
        </p:nvSpPr>
        <p:spPr>
          <a:xfrm>
            <a:off x="4953000" y="1849271"/>
            <a:ext cx="533400" cy="4475329"/>
          </a:xfrm>
          <a:prstGeom prst="rect">
            <a:avLst/>
          </a:prstGeom>
          <a:solidFill>
            <a:srgbClr val="FF0000">
              <a:alpha val="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Arrow 12">
            <a:extLst>
              <a:ext uri="{FF2B5EF4-FFF2-40B4-BE49-F238E27FC236}">
                <a16:creationId xmlns:a16="http://schemas.microsoft.com/office/drawing/2014/main" id="{39438A35-6ADF-6541-AD4C-E4D441160B98}"/>
              </a:ext>
            </a:extLst>
          </p:cNvPr>
          <p:cNvSpPr/>
          <p:nvPr/>
        </p:nvSpPr>
        <p:spPr>
          <a:xfrm>
            <a:off x="5562600" y="4395622"/>
            <a:ext cx="762000" cy="4572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FE671581-73AD-FB43-9A9F-00EE52929EA0}"/>
              </a:ext>
            </a:extLst>
          </p:cNvPr>
          <p:cNvSpPr/>
          <p:nvPr/>
        </p:nvSpPr>
        <p:spPr>
          <a:xfrm>
            <a:off x="5562600" y="5131511"/>
            <a:ext cx="762000" cy="4572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07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DD1728-39E1-0B42-AF82-0C239610C241}"/>
              </a:ext>
            </a:extLst>
          </p:cNvPr>
          <p:cNvSpPr txBox="1"/>
          <p:nvPr/>
        </p:nvSpPr>
        <p:spPr>
          <a:xfrm>
            <a:off x="609600" y="1290935"/>
            <a:ext cx="7391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350">
                  <a:noFill/>
                </a:ln>
                <a:solidFill>
                  <a:schemeClr val="accent1"/>
                </a:solidFill>
              </a:rPr>
              <a:t>Feature Screening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2406FCE-FB41-B148-BBD0-8C1A515A06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250" y="2286000"/>
            <a:ext cx="6457950" cy="347236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E882884-8024-C44F-98BC-EDBA0D262F56}"/>
              </a:ext>
            </a:extLst>
          </p:cNvPr>
          <p:cNvSpPr/>
          <p:nvPr/>
        </p:nvSpPr>
        <p:spPr>
          <a:xfrm>
            <a:off x="4953000" y="2286000"/>
            <a:ext cx="533400" cy="3429000"/>
          </a:xfrm>
          <a:prstGeom prst="rect">
            <a:avLst/>
          </a:prstGeom>
          <a:solidFill>
            <a:srgbClr val="FF0000">
              <a:alpha val="0"/>
            </a:srgbClr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195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>
          <a:xfrm>
            <a:off x="466725" y="474947"/>
            <a:ext cx="4638674" cy="675926"/>
          </a:xfrm>
        </p:spPr>
        <p:txBody>
          <a:bodyPr/>
          <a:lstStyle/>
          <a:p>
            <a:r>
              <a:rPr lang="en-US" dirty="0"/>
              <a:t>Model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3114880-DADC-4F85-86A5-B5EC46980DB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EA1243F-3000-4347-94A4-FBDEAD3122C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Rectangle 2"/>
          <p:cNvSpPr>
            <a:spLocks noGrp="1"/>
          </p:cNvSpPr>
          <p:nvPr>
            <p:ph idx="1"/>
          </p:nvPr>
        </p:nvSpPr>
        <p:spPr>
          <a:xfrm>
            <a:off x="1064946" y="1304515"/>
            <a:ext cx="6696075" cy="628801"/>
          </a:xfrm>
        </p:spPr>
        <p:txBody>
          <a:bodyPr>
            <a:noAutofit/>
          </a:bodyPr>
          <a:lstStyle/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  <a:p>
            <a:pPr marL="64008" indent="0">
              <a:spcBef>
                <a:spcPts val="0"/>
              </a:spcBef>
              <a:buNone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DD1728-39E1-0B42-AF82-0C239610C241}"/>
              </a:ext>
            </a:extLst>
          </p:cNvPr>
          <p:cNvSpPr txBox="1"/>
          <p:nvPr/>
        </p:nvSpPr>
        <p:spPr>
          <a:xfrm>
            <a:off x="609600" y="1230670"/>
            <a:ext cx="739187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n w="6350">
                  <a:noFill/>
                </a:ln>
                <a:solidFill>
                  <a:schemeClr val="accent1"/>
                </a:solidFill>
              </a:rPr>
              <a:t>Check heteroskedasticity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AA0301D-B745-0C4D-8DE5-434BA86046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1" y="2209800"/>
            <a:ext cx="3679206" cy="24384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F941F9-0BAE-794A-98B2-50BA70E00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1057" y="2279650"/>
            <a:ext cx="3472283" cy="23685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F668E4A-552B-1F41-BEFF-F15D22274940}"/>
              </a:ext>
            </a:extLst>
          </p:cNvPr>
          <p:cNvSpPr txBox="1"/>
          <p:nvPr/>
        </p:nvSpPr>
        <p:spPr>
          <a:xfrm>
            <a:off x="990600" y="5188803"/>
            <a:ext cx="7391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n w="6350">
                  <a:noFill/>
                </a:ln>
                <a:solidFill>
                  <a:schemeClr val="bg1"/>
                </a:solidFill>
              </a:rPr>
              <a:t>Residual plot and Normal Q-Q plot of 2-degree polynomial feature regression model</a:t>
            </a:r>
          </a:p>
        </p:txBody>
      </p:sp>
    </p:spTree>
    <p:extLst>
      <p:ext uri="{BB962C8B-B14F-4D97-AF65-F5344CB8AC3E}">
        <p14:creationId xmlns:p14="http://schemas.microsoft.com/office/powerpoint/2010/main" val="6658810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Verve">
  <a:themeElements>
    <a:clrScheme name="Custom 48">
      <a:dk1>
        <a:sysClr val="windowText" lastClr="000000"/>
      </a:dk1>
      <a:lt1>
        <a:sysClr val="window" lastClr="FFFFFF"/>
      </a:lt1>
      <a:dk2>
        <a:srgbClr val="262626"/>
      </a:dk2>
      <a:lt2>
        <a:srgbClr val="F2F2F2"/>
      </a:lt2>
      <a:accent1>
        <a:srgbClr val="C94C25"/>
      </a:accent1>
      <a:accent2>
        <a:srgbClr val="EA8640"/>
      </a:accent2>
      <a:accent3>
        <a:srgbClr val="99D9E7"/>
      </a:accent3>
      <a:accent4>
        <a:srgbClr val="FAB17B"/>
      </a:accent4>
      <a:accent5>
        <a:srgbClr val="21B8B3"/>
      </a:accent5>
      <a:accent6>
        <a:srgbClr val="F3786E"/>
      </a:accent6>
      <a:hlink>
        <a:srgbClr val="646567"/>
      </a:hlink>
      <a:folHlink>
        <a:srgbClr val="646567"/>
      </a:folHlink>
    </a:clrScheme>
    <a:fontScheme name="Custom 27">
      <a:majorFont>
        <a:latin typeface="Segoe UI"/>
        <a:ea typeface=""/>
        <a:cs typeface=""/>
      </a:majorFont>
      <a:minorFont>
        <a:latin typeface="Arial"/>
        <a:ea typeface=""/>
        <a:cs typeface=""/>
      </a:minorFont>
    </a:fontScheme>
    <a:fmtScheme name="Verve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satMod val="300000"/>
              </a:schemeClr>
            </a:gs>
            <a:gs pos="34000">
              <a:schemeClr val="phClr">
                <a:tint val="13500"/>
                <a:satMod val="250000"/>
              </a:schemeClr>
            </a:gs>
            <a:gs pos="100000">
              <a:schemeClr val="phClr">
                <a:tint val="60000"/>
                <a:satMod val="200000"/>
              </a:schemeClr>
            </a:gs>
          </a:gsLst>
          <a:path path="circle">
            <a:fillToRect l="110000" t="250000" r="110000" b="40000"/>
          </a:path>
        </a:gradFill>
        <a:gradFill rotWithShape="1">
          <a:gsLst>
            <a:gs pos="0">
              <a:schemeClr val="phClr">
                <a:tint val="60000"/>
                <a:satMod val="160000"/>
              </a:schemeClr>
            </a:gs>
            <a:gs pos="46000">
              <a:schemeClr val="phClr">
                <a:tint val="86000"/>
                <a:satMod val="160000"/>
              </a:schemeClr>
            </a:gs>
            <a:gs pos="100000">
              <a:schemeClr val="phClr">
                <a:shade val="40000"/>
                <a:satMod val="160000"/>
              </a:schemeClr>
            </a:gs>
          </a:gsLst>
          <a:path path="circle">
            <a:fillToRect l="110000" t="250000" r="110000" b="40000"/>
          </a:path>
        </a:gradFill>
      </a:fillStyleLst>
      <a:lnStyleLst>
        <a:ln w="9525" cap="flat" cmpd="sng" algn="ctr">
          <a:solidFill>
            <a:schemeClr val="phClr">
              <a:satMod val="12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147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50800" dist="38100" dir="14700000" algn="t" rotWithShape="0">
              <a:srgbClr val="000000">
                <a:alpha val="60000"/>
              </a:srgb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3600000"/>
            </a:lightRig>
          </a:scene3d>
          <a:sp3d prstMaterial="plastic">
            <a:bevelT w="127000" h="38200" prst="relaxedInset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8000"/>
                <a:satMod val="230000"/>
              </a:schemeClr>
            </a:gs>
            <a:gs pos="60000">
              <a:schemeClr val="phClr">
                <a:shade val="92000"/>
                <a:satMod val="230000"/>
              </a:schemeClr>
            </a:gs>
            <a:gs pos="100000">
              <a:schemeClr val="phClr">
                <a:tint val="85000"/>
                <a:satMod val="40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0000"/>
                <a:satMod val="130000"/>
              </a:schemeClr>
              <a:schemeClr val="phClr">
                <a:tint val="70000"/>
                <a:satMod val="130000"/>
              </a:schemeClr>
            </a:duotone>
          </a:blip>
          <a:tile tx="0" ty="0" sx="90000" sy="90000" flip="none" algn="t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10167107 - Reporting progress or status presentation - NEW.potx" id="{24ADC811-FCB2-4A9B-852A-BB14EA0B4C87}" vid="{F865C24B-81F8-4D59-BA13-A775229E76B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Verve</Template>
  <TotalTime>149</TotalTime>
  <Words>260</Words>
  <Application>Microsoft Macintosh PowerPoint</Application>
  <PresentationFormat>On-screen Show (4:3)</PresentationFormat>
  <Paragraphs>124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Segoe UI</vt:lpstr>
      <vt:lpstr>Arial</vt:lpstr>
      <vt:lpstr>Calibri</vt:lpstr>
      <vt:lpstr>Wingdings 2</vt:lpstr>
      <vt:lpstr>Verve</vt:lpstr>
      <vt:lpstr>Project 2 Rental Home Prediction</vt:lpstr>
      <vt:lpstr>Objective</vt:lpstr>
      <vt:lpstr>Data Source</vt:lpstr>
      <vt:lpstr>Process</vt:lpstr>
      <vt:lpstr>Model</vt:lpstr>
      <vt:lpstr>Model</vt:lpstr>
      <vt:lpstr>Model</vt:lpstr>
      <vt:lpstr>Model</vt:lpstr>
      <vt:lpstr>Model</vt:lpstr>
      <vt:lpstr>Model</vt:lpstr>
      <vt:lpstr>Train and Test</vt:lpstr>
      <vt:lpstr>Train and Test</vt:lpstr>
      <vt:lpstr>Future Work</vt:lpstr>
      <vt:lpstr>Thank You!</vt:lpstr>
      <vt:lpstr>Appendix</vt:lpstr>
      <vt:lpstr>Model</vt:lpstr>
      <vt:lpstr>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 Rental Home Prediction</dc:title>
  <dc:creator>刘日光 leo</dc:creator>
  <cp:lastModifiedBy>刘日光 leo</cp:lastModifiedBy>
  <cp:revision>16</cp:revision>
  <dcterms:created xsi:type="dcterms:W3CDTF">2018-10-11T20:18:13Z</dcterms:created>
  <dcterms:modified xsi:type="dcterms:W3CDTF">2018-10-11T23:28:10Z</dcterms:modified>
</cp:coreProperties>
</file>

<file path=docProps/thumbnail.jpeg>
</file>